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80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9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93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07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2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8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05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19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7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83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30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738A9-4CF1-45E6-85EA-9417F552C9E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D5406-F773-420B-AEEA-6738DB8B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8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OJWRvQovG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psci.com/science/article/2013-07/how-slot-machine-noise-tricks-your-brain" TargetMode="External"/><Relationship Id="rId2" Type="http://schemas.openxmlformats.org/officeDocument/2006/relationships/hyperlink" Target="https://www.ncbi.nlm.nih.gov/pmc/articles/PMC422505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AN3VLLlkdI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Explanations for gambling addiction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/>
              <a:t>learning theory as applied to </a:t>
            </a:r>
            <a:r>
              <a:rPr lang="en-GB" dirty="0" smtClean="0"/>
              <a:t>gambling</a:t>
            </a:r>
          </a:p>
          <a:p>
            <a:r>
              <a:rPr lang="en-GB" dirty="0"/>
              <a:t>including reference to partial and variable </a:t>
            </a:r>
            <a:r>
              <a:rPr lang="en-GB" dirty="0" smtClean="0"/>
              <a:t>reinforcement</a:t>
            </a:r>
          </a:p>
          <a:p>
            <a:r>
              <a:rPr lang="en-GB" dirty="0"/>
              <a:t>cognitive theory as applied to gambling including reference to cognitive bias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Little bit</a:t>
            </a:r>
            <a:endParaRPr lang="en-GB" dirty="0" smtClean="0"/>
          </a:p>
          <a:p>
            <a:r>
              <a:rPr lang="en-GB" dirty="0" smtClean="0"/>
              <a:t>What does he think his gambling is because of.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1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</a:t>
            </a:r>
            <a:r>
              <a:rPr lang="en-GB" dirty="0"/>
              <a:t>theory as applied to gambling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tell me!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7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Operant conditioning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Positively reinforced when we win</a:t>
            </a:r>
          </a:p>
          <a:p>
            <a:r>
              <a:rPr lang="en-GB" dirty="0" smtClean="0"/>
              <a:t>Not Just money but cheers and clapping. (</a:t>
            </a:r>
            <a:r>
              <a:rPr lang="en-GB" dirty="0"/>
              <a:t>Researchers have conjectured that winning sounds may provide a form of second-order </a:t>
            </a:r>
            <a:r>
              <a:rPr lang="en-GB" dirty="0" smtClean="0"/>
              <a:t>conditioning </a:t>
            </a:r>
            <a:r>
              <a:rPr lang="en-GB" dirty="0" smtClean="0">
                <a:hlinkClick r:id="rId2"/>
              </a:rPr>
              <a:t>that </a:t>
            </a:r>
            <a:r>
              <a:rPr lang="en-GB" dirty="0">
                <a:hlinkClick r:id="rId2"/>
              </a:rPr>
              <a:t>is </a:t>
            </a:r>
            <a:r>
              <a:rPr lang="en-GB" dirty="0" smtClean="0">
                <a:hlinkClick r:id="rId2"/>
              </a:rPr>
              <a:t>reinforcing</a:t>
            </a:r>
            <a:r>
              <a:rPr lang="en-GB" dirty="0" smtClean="0"/>
              <a:t>). </a:t>
            </a:r>
            <a:r>
              <a:rPr lang="en-GB" dirty="0" smtClean="0">
                <a:hlinkClick r:id="rId3"/>
              </a:rPr>
              <a:t>Nicer Article.</a:t>
            </a:r>
            <a:endParaRPr lang="en-GB" dirty="0" smtClean="0"/>
          </a:p>
          <a:p>
            <a:r>
              <a:rPr lang="en-GB" dirty="0" smtClean="0"/>
              <a:t>Not </a:t>
            </a:r>
            <a:r>
              <a:rPr lang="en-GB" smtClean="0"/>
              <a:t>winning is punishment </a:t>
            </a:r>
            <a:r>
              <a:rPr lang="en-GB" dirty="0" smtClean="0"/>
              <a:t>(reducing behaviour) </a:t>
            </a:r>
          </a:p>
          <a:p>
            <a:pPr lvl="1"/>
            <a:r>
              <a:rPr lang="en-GB" dirty="0" smtClean="0"/>
              <a:t>Contiguity – time based. When you win the reinforcement is immediate. When you lose you go to the next game it is not immediate therefore the association is less.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61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Partial and variable reinforcement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have come across this before.</a:t>
            </a:r>
          </a:p>
          <a:p>
            <a:r>
              <a:rPr lang="en-GB" dirty="0" smtClean="0"/>
              <a:t>Studied by Skinner and his rats.</a:t>
            </a:r>
          </a:p>
          <a:p>
            <a:r>
              <a:rPr lang="en-GB" dirty="0" smtClean="0"/>
              <a:t>From the book (410)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64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 have £1 in 10p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0163"/>
            <a:ext cx="10515600" cy="43868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Fixed ratio: win every 3 you spend 90p </a:t>
            </a:r>
            <a:r>
              <a:rPr lang="en-GB" dirty="0" err="1" smtClean="0"/>
              <a:t>ie</a:t>
            </a:r>
            <a:r>
              <a:rPr lang="en-GB" dirty="0" smtClean="0"/>
              <a:t> XX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√ XX√ XX√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ratio. You may win every time (or not at all)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√√√√√√√√√√ or XXXXXXXX√√. It is more likely you spend all your money. (no win pattern)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 interval: Win every twenty seconds √ wait 20 seconds √ wait twenty seconds √ etc.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interval (when ever) similar to variable ratio but over time.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√ √ √ √ √ √ XXX √XXXXXXXXXXXXXXX over 20 seconds. More likely to gamble. Greater chance of winning and losing.</a:t>
            </a:r>
          </a:p>
          <a:p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IS BEST?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236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schedule for reinforcement that is best is: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ratio. You may win every time (or not at all)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√√√√√√√√√√ or XXXXXXXX√√. It is more likely you spend all your money. (no win pattern)</a:t>
            </a:r>
          </a:p>
          <a:p>
            <a:r>
              <a:rPr lang="en-GB" dirty="0" smtClean="0"/>
              <a:t>This encourages addiction. And is how slot machines are programmed.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38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Classical conditioning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Positive association with gambling. IE: the atmosphere is fun.</a:t>
            </a:r>
          </a:p>
          <a:p>
            <a:r>
              <a:rPr lang="en-GB" dirty="0" smtClean="0"/>
              <a:t>The first time you went you had a big win. Followed by reinforcement.</a:t>
            </a:r>
          </a:p>
          <a:p>
            <a:endParaRPr lang="en-GB" dirty="0"/>
          </a:p>
          <a:p>
            <a:r>
              <a:rPr lang="en-GB" dirty="0" smtClean="0"/>
              <a:t>SLT – see the big win and the positives. Then want to emulate.</a:t>
            </a:r>
          </a:p>
          <a:p>
            <a:endParaRPr lang="en-GB" dirty="0"/>
          </a:p>
          <a:p>
            <a:r>
              <a:rPr lang="en-GB" dirty="0" smtClean="0"/>
              <a:t>Pick a study P411.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197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Is a good explanation with research and face validity.</a:t>
            </a:r>
          </a:p>
          <a:p>
            <a:r>
              <a:rPr lang="en-GB" dirty="0" smtClean="0"/>
              <a:t>Does not explain why some people become addicted and some do not even though they both may have had big wins.</a:t>
            </a:r>
          </a:p>
          <a:p>
            <a:r>
              <a:rPr lang="en-GB" dirty="0" smtClean="0"/>
              <a:t>Operant conditioning does not explain how one starts to gamble.</a:t>
            </a:r>
          </a:p>
          <a:p>
            <a:r>
              <a:rPr lang="en-GB" dirty="0" smtClean="0"/>
              <a:t>So other facts?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If you want to.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4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</a:t>
            </a:r>
            <a:r>
              <a:rPr lang="en-GB" dirty="0" smtClean="0"/>
              <a:t>ognitive theory as applied to gambling including reference to cognitive bias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Maladaptive thought processes. Highlight the wins and downplay the </a:t>
            </a:r>
            <a:r>
              <a:rPr lang="en-GB" dirty="0" err="1" smtClean="0"/>
              <a:t>lossess</a:t>
            </a:r>
            <a:endParaRPr lang="en-GB" dirty="0" smtClean="0"/>
          </a:p>
          <a:p>
            <a:r>
              <a:rPr lang="en-GB" dirty="0" smtClean="0"/>
              <a:t>See page 413 Classic research.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86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Cognitive Bias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Langer identified  16 cognitive distortions.</a:t>
            </a:r>
          </a:p>
          <a:p>
            <a:r>
              <a:rPr lang="en-GB" dirty="0" smtClean="0"/>
              <a:t>Faulty perceptions: (</a:t>
            </a:r>
            <a:r>
              <a:rPr lang="en-GB" dirty="0"/>
              <a:t>focusing on “gambler’s fallacy”, which suggests that losses cannot continue forever and </a:t>
            </a:r>
            <a:r>
              <a:rPr lang="en-GB" dirty="0" smtClean="0"/>
              <a:t>must inevitably </a:t>
            </a:r>
            <a:r>
              <a:rPr lang="en-GB" dirty="0"/>
              <a:t>be broken by a win</a:t>
            </a:r>
            <a:r>
              <a:rPr lang="en-GB" dirty="0" smtClean="0"/>
              <a:t>).</a:t>
            </a:r>
          </a:p>
          <a:p>
            <a:r>
              <a:rPr lang="en-GB" dirty="0"/>
              <a:t>S</a:t>
            </a:r>
            <a:r>
              <a:rPr lang="en-GB" dirty="0" smtClean="0"/>
              <a:t>elective </a:t>
            </a:r>
            <a:r>
              <a:rPr lang="en-GB" dirty="0"/>
              <a:t>recall (only remembering the positives and rewards </a:t>
            </a:r>
            <a:r>
              <a:rPr lang="en-GB" dirty="0" smtClean="0"/>
              <a:t>of their addiction)</a:t>
            </a:r>
          </a:p>
          <a:p>
            <a:r>
              <a:rPr lang="en-GB" dirty="0" smtClean="0"/>
              <a:t>Skills </a:t>
            </a:r>
            <a:r>
              <a:rPr lang="en-GB" dirty="0"/>
              <a:t>and judgements (particularly focusing on their irrational illusion of control)</a:t>
            </a:r>
          </a:p>
          <a:p>
            <a:r>
              <a:rPr lang="en-GB" dirty="0" smtClean="0"/>
              <a:t>Personal </a:t>
            </a:r>
            <a:r>
              <a:rPr lang="en-GB" dirty="0"/>
              <a:t>traits (believing in luck or upholding superstitious beliefs about </a:t>
            </a:r>
            <a:r>
              <a:rPr lang="en-GB" dirty="0" smtClean="0"/>
              <a:t>specific betting </a:t>
            </a:r>
            <a:r>
              <a:rPr lang="en-GB" dirty="0"/>
              <a:t>machines or games).</a:t>
            </a:r>
          </a:p>
        </p:txBody>
      </p:sp>
    </p:spTree>
    <p:extLst>
      <p:ext uri="{BB962C8B-B14F-4D97-AF65-F5344CB8AC3E}">
        <p14:creationId xmlns:p14="http://schemas.microsoft.com/office/powerpoint/2010/main" val="184151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Self report!</a:t>
            </a:r>
          </a:p>
          <a:p>
            <a:r>
              <a:rPr lang="en-GB" dirty="0" smtClean="0"/>
              <a:t>Cause and effect?</a:t>
            </a:r>
          </a:p>
          <a:p>
            <a:r>
              <a:rPr lang="en-GB" dirty="0" smtClean="0"/>
              <a:t>However, cognitive behavioural therapy works. Sometimes just showing the maladaptive thought processes against the reality can help.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04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558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Explanations for gambling addiction</vt:lpstr>
      <vt:lpstr>Learning theory as applied to gambling</vt:lpstr>
      <vt:lpstr>Operant conditioning </vt:lpstr>
      <vt:lpstr>Partial and variable reinforcement</vt:lpstr>
      <vt:lpstr>You have £1 in 10p</vt:lpstr>
      <vt:lpstr>PowerPoint Presentation</vt:lpstr>
      <vt:lpstr>Classical conditioning</vt:lpstr>
      <vt:lpstr>Evaluation</vt:lpstr>
      <vt:lpstr>Cognitive theory as applied to gambling including reference to cognitive bias</vt:lpstr>
      <vt:lpstr>PowerPoint Presentation</vt:lpstr>
      <vt:lpstr>Cognitive Bias</vt:lpstr>
      <vt:lpstr>Evaluation</vt:lpstr>
    </vt:vector>
  </TitlesOfParts>
  <Company>Mount Kelly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Explanations for gambling addiction</dc:title>
  <dc:creator>Stanyer, Richard  (Staff)</dc:creator>
  <cp:lastModifiedBy>Stanyer, Richard  (Staff)</cp:lastModifiedBy>
  <cp:revision>15</cp:revision>
  <dcterms:created xsi:type="dcterms:W3CDTF">2018-02-04T12:11:31Z</dcterms:created>
  <dcterms:modified xsi:type="dcterms:W3CDTF">2018-02-07T09:25:36Z</dcterms:modified>
</cp:coreProperties>
</file>